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56" r:id="rId2"/>
    <p:sldId id="308" r:id="rId3"/>
    <p:sldId id="310" r:id="rId4"/>
    <p:sldId id="311" r:id="rId5"/>
    <p:sldId id="313" r:id="rId6"/>
    <p:sldId id="314" r:id="rId7"/>
    <p:sldId id="316" r:id="rId8"/>
    <p:sldId id="317" r:id="rId9"/>
    <p:sldId id="319" r:id="rId10"/>
    <p:sldId id="320" r:id="rId11"/>
    <p:sldId id="322" r:id="rId12"/>
    <p:sldId id="323" r:id="rId13"/>
    <p:sldId id="324" r:id="rId14"/>
    <p:sldId id="325" r:id="rId15"/>
    <p:sldId id="326" r:id="rId16"/>
    <p:sldId id="327" r:id="rId17"/>
    <p:sldId id="330" r:id="rId18"/>
    <p:sldId id="335" r:id="rId19"/>
    <p:sldId id="341" r:id="rId20"/>
    <p:sldId id="339" r:id="rId21"/>
    <p:sldId id="340" r:id="rId22"/>
    <p:sldId id="282" r:id="rId23"/>
  </p:sldIdLst>
  <p:sldSz cx="10693400" cy="7562850"/>
  <p:notesSz cx="10693400" cy="7562850"/>
  <p:embeddedFontLst>
    <p:embeddedFont>
      <p:font typeface="Calibri" panose="020F0502020204030204" pitchFamily="34" charset="0"/>
      <p:regular r:id="rId25"/>
      <p:bold r:id="rId26"/>
      <p:italic r:id="rId27"/>
      <p:boldItalic r:id="rId28"/>
    </p:embeddedFont>
    <p:embeddedFont>
      <p:font typeface="Roboto" panose="020B0604020202020204" charset="0"/>
      <p:regular r:id="rId29"/>
      <p:bold r:id="rId30"/>
      <p:italic r:id="rId31"/>
      <p:boldItalic r:id="rId32"/>
    </p:embeddedFont>
    <p:embeddedFont>
      <p:font typeface="Roboto Slab" panose="020B0604020202020204" charset="0"/>
      <p:regular r:id="rId33"/>
      <p:bold r:id="rId34"/>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A03D"/>
    <a:srgbClr val="000000"/>
    <a:srgbClr val="609240"/>
    <a:srgbClr val="418FDE"/>
    <a:srgbClr val="D4E5F7"/>
    <a:srgbClr val="14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4249" autoAdjust="0"/>
  </p:normalViewPr>
  <p:slideViewPr>
    <p:cSldViewPr>
      <p:cViewPr varScale="1">
        <p:scale>
          <a:sx n="58" d="100"/>
          <a:sy n="58" d="100"/>
        </p:scale>
        <p:origin x="1380" y="78"/>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03D9B9C8-74D5-4376-9AB4-72A37D6A07CF}" type="datetimeFigureOut">
              <a:rPr lang="en-US" smtClean="0"/>
              <a:t>23/10/2019</a:t>
            </a:fld>
            <a:endParaRPr lang="en-US"/>
          </a:p>
        </p:txBody>
      </p:sp>
      <p:sp>
        <p:nvSpPr>
          <p:cNvPr id="4" name="Slide Image Placeholder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26A21FED-E0C3-420A-A0F3-D60CBC777869}" type="slidenum">
              <a:rPr lang="en-US" smtClean="0"/>
              <a:t>‹#›</a:t>
            </a:fld>
            <a:endParaRPr lang="en-US"/>
          </a:p>
        </p:txBody>
      </p:sp>
    </p:spTree>
    <p:extLst>
      <p:ext uri="{BB962C8B-B14F-4D97-AF65-F5344CB8AC3E}">
        <p14:creationId xmlns:p14="http://schemas.microsoft.com/office/powerpoint/2010/main" val="333810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IASC Gender with Age Marker was launched in June 2018, and is now a mandatory part of the Humanitarian Program Cycle for all IASC &amp; UN Agencies and their partners.</a:t>
            </a:r>
          </a:p>
          <a:p>
            <a:endParaRPr lang="en-US" dirty="0"/>
          </a:p>
          <a:p>
            <a:r>
              <a:rPr lang="en-US" dirty="0"/>
              <a:t>It replaces the old gender marker, which is no longer used. </a:t>
            </a:r>
          </a:p>
        </p:txBody>
      </p:sp>
      <p:sp>
        <p:nvSpPr>
          <p:cNvPr id="4" name="Slide Number Placeholder 3"/>
          <p:cNvSpPr>
            <a:spLocks noGrp="1"/>
          </p:cNvSpPr>
          <p:nvPr>
            <p:ph type="sldNum" sz="quarter" idx="10"/>
          </p:nvPr>
        </p:nvSpPr>
        <p:spPr/>
        <p:txBody>
          <a:bodyPr/>
          <a:lstStyle/>
          <a:p>
            <a:fld id="{26A21FED-E0C3-420A-A0F3-D60CBC777869}" type="slidenum">
              <a:rPr lang="en-US" smtClean="0"/>
              <a:t>1</a:t>
            </a:fld>
            <a:endParaRPr lang="en-US"/>
          </a:p>
        </p:txBody>
      </p:sp>
    </p:spTree>
    <p:extLst>
      <p:ext uri="{BB962C8B-B14F-4D97-AF65-F5344CB8AC3E}">
        <p14:creationId xmlns:p14="http://schemas.microsoft.com/office/powerpoint/2010/main" val="906427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10</a:t>
            </a:fld>
            <a:endParaRPr lang="en-US"/>
          </a:p>
        </p:txBody>
      </p:sp>
    </p:spTree>
    <p:extLst>
      <p:ext uri="{BB962C8B-B14F-4D97-AF65-F5344CB8AC3E}">
        <p14:creationId xmlns:p14="http://schemas.microsoft.com/office/powerpoint/2010/main" val="268634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11</a:t>
            </a:fld>
            <a:endParaRPr lang="en-US"/>
          </a:p>
        </p:txBody>
      </p:sp>
    </p:spTree>
    <p:extLst>
      <p:ext uri="{BB962C8B-B14F-4D97-AF65-F5344CB8AC3E}">
        <p14:creationId xmlns:p14="http://schemas.microsoft.com/office/powerpoint/2010/main" val="203490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12</a:t>
            </a:fld>
            <a:endParaRPr lang="en-US"/>
          </a:p>
        </p:txBody>
      </p:sp>
    </p:spTree>
    <p:extLst>
      <p:ext uri="{BB962C8B-B14F-4D97-AF65-F5344CB8AC3E}">
        <p14:creationId xmlns:p14="http://schemas.microsoft.com/office/powerpoint/2010/main" val="900131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13</a:t>
            </a:fld>
            <a:endParaRPr lang="en-US"/>
          </a:p>
        </p:txBody>
      </p:sp>
    </p:spTree>
    <p:extLst>
      <p:ext uri="{BB962C8B-B14F-4D97-AF65-F5344CB8AC3E}">
        <p14:creationId xmlns:p14="http://schemas.microsoft.com/office/powerpoint/2010/main" val="115748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14</a:t>
            </a:fld>
            <a:endParaRPr lang="en-US"/>
          </a:p>
        </p:txBody>
      </p:sp>
    </p:spTree>
    <p:extLst>
      <p:ext uri="{BB962C8B-B14F-4D97-AF65-F5344CB8AC3E}">
        <p14:creationId xmlns:p14="http://schemas.microsoft.com/office/powerpoint/2010/main" val="3801905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15</a:t>
            </a:fld>
            <a:endParaRPr lang="en-US"/>
          </a:p>
        </p:txBody>
      </p:sp>
    </p:spTree>
    <p:extLst>
      <p:ext uri="{BB962C8B-B14F-4D97-AF65-F5344CB8AC3E}">
        <p14:creationId xmlns:p14="http://schemas.microsoft.com/office/powerpoint/2010/main" val="220484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16</a:t>
            </a:fld>
            <a:endParaRPr lang="en-US"/>
          </a:p>
        </p:txBody>
      </p:sp>
    </p:spTree>
    <p:extLst>
      <p:ext uri="{BB962C8B-B14F-4D97-AF65-F5344CB8AC3E}">
        <p14:creationId xmlns:p14="http://schemas.microsoft.com/office/powerpoint/2010/main" val="2048687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17</a:t>
            </a:fld>
            <a:endParaRPr lang="en-US"/>
          </a:p>
        </p:txBody>
      </p:sp>
    </p:spTree>
    <p:extLst>
      <p:ext uri="{BB962C8B-B14F-4D97-AF65-F5344CB8AC3E}">
        <p14:creationId xmlns:p14="http://schemas.microsoft.com/office/powerpoint/2010/main" val="10511416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18</a:t>
            </a:fld>
            <a:endParaRPr lang="en-US"/>
          </a:p>
        </p:txBody>
      </p:sp>
    </p:spTree>
    <p:extLst>
      <p:ext uri="{BB962C8B-B14F-4D97-AF65-F5344CB8AC3E}">
        <p14:creationId xmlns:p14="http://schemas.microsoft.com/office/powerpoint/2010/main" val="162706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20</a:t>
            </a:fld>
            <a:endParaRPr lang="en-US"/>
          </a:p>
        </p:txBody>
      </p:sp>
    </p:spTree>
    <p:extLst>
      <p:ext uri="{BB962C8B-B14F-4D97-AF65-F5344CB8AC3E}">
        <p14:creationId xmlns:p14="http://schemas.microsoft.com/office/powerpoint/2010/main" val="299204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21FED-E0C3-420A-A0F3-D60CBC777869}" type="slidenum">
              <a:rPr lang="en-US" smtClean="0"/>
              <a:t>2</a:t>
            </a:fld>
            <a:endParaRPr lang="en-US"/>
          </a:p>
        </p:txBody>
      </p:sp>
    </p:spTree>
    <p:extLst>
      <p:ext uri="{BB962C8B-B14F-4D97-AF65-F5344CB8AC3E}">
        <p14:creationId xmlns:p14="http://schemas.microsoft.com/office/powerpoint/2010/main" val="424504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21</a:t>
            </a:fld>
            <a:endParaRPr lang="en-US"/>
          </a:p>
        </p:txBody>
      </p:sp>
    </p:spTree>
    <p:extLst>
      <p:ext uri="{BB962C8B-B14F-4D97-AF65-F5344CB8AC3E}">
        <p14:creationId xmlns:p14="http://schemas.microsoft.com/office/powerpoint/2010/main" val="2314089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keep emphasizing that the purpose of the GAM is </a:t>
            </a:r>
            <a:r>
              <a:rPr lang="en-US" sz="1200" i="1" kern="1200" dirty="0">
                <a:solidFill>
                  <a:schemeClr val="tx1"/>
                </a:solidFill>
                <a:effectLst/>
                <a:latin typeface="+mn-lt"/>
                <a:ea typeface="+mn-ea"/>
                <a:cs typeface="+mn-cs"/>
              </a:rPr>
              <a:t>not </a:t>
            </a:r>
            <a:r>
              <a:rPr lang="en-US" sz="1200" kern="1200" dirty="0">
                <a:solidFill>
                  <a:schemeClr val="tx1"/>
                </a:solidFill>
                <a:effectLst/>
                <a:latin typeface="+mn-lt"/>
                <a:ea typeface="+mn-ea"/>
                <a:cs typeface="+mn-cs"/>
              </a:rPr>
              <a:t>to evaluate or judge projects.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the GAM is to have its intended impact on project quality, it must be clear that the code received is in no way tied to project acceptance or funding.   </a:t>
            </a:r>
            <a:r>
              <a:rPr lang="en-US" u="none" dirty="0"/>
              <a:t>It should not be used by external actors attempting to judge project quality or enforce compliance with a particular standard.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GAM offers 12 programming actions to improve attention to gender and age in projects and programs.  Teams using the GAM as a design or monitoring exercise consistently report that the GAM draws attention to gender- and age-related concerns that might otherwise have been missed.   It provokes discussion about how program actions can do more to reach and involve marginalized people.</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It is the process of completing the GAM that improves the quality of action</a:t>
            </a:r>
            <a:r>
              <a:rPr lang="en-US" sz="1200" kern="1200" dirty="0">
                <a:solidFill>
                  <a:schemeClr val="tx1"/>
                </a:solidFill>
                <a:effectLst/>
                <a:latin typeface="+mn-lt"/>
                <a:ea typeface="+mn-ea"/>
                <a:cs typeface="+mn-cs"/>
              </a:rPr>
              <a:t>, not the score; users report that when teams sit together to discuss the questions, it draws attention to gender- and age-related concerns that might otherwise have been overlooked.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only evidence OCHA and donors require – and the best guarantee that gender issues are being considered and addressed – is that the GAM process has been completed.  </a:t>
            </a:r>
          </a:p>
          <a:p>
            <a:endParaRPr lang="en-US" dirty="0"/>
          </a:p>
        </p:txBody>
      </p:sp>
      <p:sp>
        <p:nvSpPr>
          <p:cNvPr id="4" name="Slide Number Placeholder 3"/>
          <p:cNvSpPr>
            <a:spLocks noGrp="1"/>
          </p:cNvSpPr>
          <p:nvPr>
            <p:ph type="sldNum" sz="quarter" idx="5"/>
          </p:nvPr>
        </p:nvSpPr>
        <p:spPr/>
        <p:txBody>
          <a:bodyPr/>
          <a:lstStyle/>
          <a:p>
            <a:fld id="{26A21FED-E0C3-420A-A0F3-D60CBC777869}" type="slidenum">
              <a:rPr lang="en-US" smtClean="0"/>
              <a:t>22</a:t>
            </a:fld>
            <a:endParaRPr lang="en-US"/>
          </a:p>
        </p:txBody>
      </p:sp>
    </p:spTree>
    <p:extLst>
      <p:ext uri="{BB962C8B-B14F-4D97-AF65-F5344CB8AC3E}">
        <p14:creationId xmlns:p14="http://schemas.microsoft.com/office/powerpoint/2010/main" val="2649433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A21FED-E0C3-420A-A0F3-D60CBC777869}" type="slidenum">
              <a:rPr lang="en-US" smtClean="0"/>
              <a:t>3</a:t>
            </a:fld>
            <a:endParaRPr lang="en-US"/>
          </a:p>
        </p:txBody>
      </p:sp>
    </p:spTree>
    <p:extLst>
      <p:ext uri="{BB962C8B-B14F-4D97-AF65-F5344CB8AC3E}">
        <p14:creationId xmlns:p14="http://schemas.microsoft.com/office/powerpoint/2010/main" val="322350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4</a:t>
            </a:fld>
            <a:endParaRPr lang="en-US"/>
          </a:p>
        </p:txBody>
      </p:sp>
    </p:spTree>
    <p:extLst>
      <p:ext uri="{BB962C8B-B14F-4D97-AF65-F5344CB8AC3E}">
        <p14:creationId xmlns:p14="http://schemas.microsoft.com/office/powerpoint/2010/main" val="1319301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5</a:t>
            </a:fld>
            <a:endParaRPr lang="en-US"/>
          </a:p>
        </p:txBody>
      </p:sp>
    </p:spTree>
    <p:extLst>
      <p:ext uri="{BB962C8B-B14F-4D97-AF65-F5344CB8AC3E}">
        <p14:creationId xmlns:p14="http://schemas.microsoft.com/office/powerpoint/2010/main" val="3794207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6</a:t>
            </a:fld>
            <a:endParaRPr lang="en-US"/>
          </a:p>
        </p:txBody>
      </p:sp>
    </p:spTree>
    <p:extLst>
      <p:ext uri="{BB962C8B-B14F-4D97-AF65-F5344CB8AC3E}">
        <p14:creationId xmlns:p14="http://schemas.microsoft.com/office/powerpoint/2010/main" val="2686934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7</a:t>
            </a:fld>
            <a:endParaRPr lang="en-US"/>
          </a:p>
        </p:txBody>
      </p:sp>
    </p:spTree>
    <p:extLst>
      <p:ext uri="{BB962C8B-B14F-4D97-AF65-F5344CB8AC3E}">
        <p14:creationId xmlns:p14="http://schemas.microsoft.com/office/powerpoint/2010/main" val="12053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8</a:t>
            </a:fld>
            <a:endParaRPr lang="en-US"/>
          </a:p>
        </p:txBody>
      </p:sp>
    </p:spTree>
    <p:extLst>
      <p:ext uri="{BB962C8B-B14F-4D97-AF65-F5344CB8AC3E}">
        <p14:creationId xmlns:p14="http://schemas.microsoft.com/office/powerpoint/2010/main" val="3323116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things that OCHA and many other organizations committed to reporting on under the Grand Bargain PACT agreement.  The GAM is the only tool that currently provides data on many aspects of program quality.</a:t>
            </a:r>
          </a:p>
          <a:p>
            <a:r>
              <a:rPr lang="en-US" dirty="0"/>
              <a:t>Following is a sample of recent monitoring results, showing how GAM helps meet the increasing demand for quantitative information on gender equality in humanitarian response.</a:t>
            </a:r>
          </a:p>
        </p:txBody>
      </p:sp>
      <p:sp>
        <p:nvSpPr>
          <p:cNvPr id="4" name="Slide Number Placeholder 3"/>
          <p:cNvSpPr>
            <a:spLocks noGrp="1"/>
          </p:cNvSpPr>
          <p:nvPr>
            <p:ph type="sldNum" sz="quarter" idx="10"/>
          </p:nvPr>
        </p:nvSpPr>
        <p:spPr/>
        <p:txBody>
          <a:bodyPr/>
          <a:lstStyle/>
          <a:p>
            <a:fld id="{26A21FED-E0C3-420A-A0F3-D60CBC777869}" type="slidenum">
              <a:rPr lang="en-US" smtClean="0"/>
              <a:t>9</a:t>
            </a:fld>
            <a:endParaRPr lang="en-US"/>
          </a:p>
        </p:txBody>
      </p:sp>
    </p:spTree>
    <p:extLst>
      <p:ext uri="{BB962C8B-B14F-4D97-AF65-F5344CB8AC3E}">
        <p14:creationId xmlns:p14="http://schemas.microsoft.com/office/powerpoint/2010/main" val="2874136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24A17A68-3337-4FE2-93BE-9F7C3909AFB5}"/>
              </a:ext>
            </a:extLst>
          </p:cNvPr>
          <p:cNvSpPr/>
          <p:nvPr userDrawn="1"/>
        </p:nvSpPr>
        <p:spPr>
          <a:xfrm flipV="1">
            <a:off x="3994151" y="4887836"/>
            <a:ext cx="2705100" cy="45719"/>
          </a:xfrm>
          <a:custGeom>
            <a:avLst/>
            <a:gdLst/>
            <a:ahLst/>
            <a:cxnLst/>
            <a:rect l="l" t="t" r="r" b="b"/>
            <a:pathLst>
              <a:path w="1287145">
                <a:moveTo>
                  <a:pt x="0" y="0"/>
                </a:moveTo>
                <a:lnTo>
                  <a:pt x="1287005" y="0"/>
                </a:lnTo>
              </a:path>
            </a:pathLst>
          </a:custGeom>
          <a:ln w="76200">
            <a:solidFill>
              <a:srgbClr val="B9A03D"/>
            </a:solidFill>
          </a:ln>
        </p:spPr>
        <p:txBody>
          <a:bodyPr wrap="square" lIns="0" tIns="0" rIns="0" bIns="0" rtlCol="0"/>
          <a:lstStyle/>
          <a:p>
            <a:endParaRPr sz="1800"/>
          </a:p>
        </p:txBody>
      </p:sp>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3091805"/>
            <a:ext cx="7581900" cy="1553716"/>
          </a:xfrm>
          <a:prstGeom prst="rect">
            <a:avLst/>
          </a:prstGeom>
        </p:spPr>
        <p:txBody>
          <a:bodyPr/>
          <a:lstStyle>
            <a:lvl1pPr algn="ctr">
              <a:defRPr sz="4000" b="1" cap="all" spc="0" baseline="0">
                <a:solidFill>
                  <a:srgbClr val="609240"/>
                </a:solidFill>
                <a:latin typeface="Roboto" panose="02000000000000000000" pitchFamily="2" charset="0"/>
                <a:ea typeface="Roboto" panose="02000000000000000000" pitchFamily="2" charset="0"/>
                <a:cs typeface="Roboto" panose="02000000000000000000"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PRESENTATION TITLE</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5468069"/>
            <a:ext cx="6134100" cy="1409700"/>
          </a:xfrm>
          <a:prstGeom prst="rect">
            <a:avLst/>
          </a:prstGeom>
        </p:spPr>
        <p:txBody>
          <a:bodyPr/>
          <a:lstStyle>
            <a:lvl1pPr algn="ctr">
              <a:defRPr>
                <a:solidFill>
                  <a:srgbClr val="B9A03D"/>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Subtitle/date/location</a:t>
            </a:r>
          </a:p>
        </p:txBody>
      </p:sp>
      <p:pic>
        <p:nvPicPr>
          <p:cNvPr id="5" name="Graphic 4">
            <a:extLst>
              <a:ext uri="{FF2B5EF4-FFF2-40B4-BE49-F238E27FC236}">
                <a16:creationId xmlns:a16="http://schemas.microsoft.com/office/drawing/2014/main" id="{01D82820-E517-B14A-9F2C-F45F5D843A4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49171" y="613289"/>
            <a:ext cx="3595059" cy="1944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bg>
      <p:bgPr>
        <a:solidFill>
          <a:schemeClr val="bg1"/>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9270314" cy="565820"/>
          </a:xfrm>
          <a:prstGeom prst="rect">
            <a:avLst/>
          </a:prstGeom>
        </p:spPr>
        <p:txBody>
          <a:bodyPr lIns="0" tIns="0" rIns="0" bIns="0"/>
          <a:lstStyle>
            <a:lvl1pPr algn="ctr">
              <a:defRPr sz="3200" b="1" i="0">
                <a:solidFill>
                  <a:srgbClr val="609240"/>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CONTENT TITLE</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1685925"/>
            <a:ext cx="9245599" cy="4183732"/>
          </a:xfrm>
          <a:prstGeom prst="rect">
            <a:avLst/>
          </a:prstGeom>
        </p:spPr>
        <p:txBody>
          <a:bodyPr lIns="0" tIns="0" rIns="0" bIns="0"/>
          <a:lstStyle>
            <a:lvl1pPr marL="342900" indent="-342900">
              <a:lnSpc>
                <a:spcPct val="150000"/>
              </a:lnSpc>
              <a:buFont typeface="Arial" panose="020B0604020202020204" pitchFamily="34" charset="0"/>
              <a:buChar char="•"/>
              <a:defRPr sz="2400" b="1">
                <a:solidFill>
                  <a:schemeClr val="tx1">
                    <a:lumMod val="65000"/>
                    <a:lumOff val="35000"/>
                  </a:schemeClr>
                </a:solidFill>
                <a:latin typeface="Roboto" panose="02000000000000000000" pitchFamily="2" charset="0"/>
                <a:ea typeface="Roboto" panose="02000000000000000000" pitchFamily="2" charset="0"/>
              </a:defRPr>
            </a:lvl1pPr>
          </a:lstStyle>
          <a:p>
            <a:pPr lvl="0"/>
            <a:r>
              <a:rPr lang="en-US" dirty="0"/>
              <a:t>Bullet list / no more than 5-6 bullets</a:t>
            </a:r>
          </a:p>
        </p:txBody>
      </p:sp>
      <p:pic>
        <p:nvPicPr>
          <p:cNvPr id="3" name="Graphic 2">
            <a:extLst>
              <a:ext uri="{FF2B5EF4-FFF2-40B4-BE49-F238E27FC236}">
                <a16:creationId xmlns:a16="http://schemas.microsoft.com/office/drawing/2014/main" id="{2D10E431-8A8F-4945-8E00-F6AF792C28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2300" y="6219825"/>
            <a:ext cx="1714500" cy="609600"/>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8"/>
            <a:ext cx="9258300" cy="4190039"/>
          </a:xfrm>
          <a:prstGeom prst="rect">
            <a:avLst/>
          </a:prstGeom>
        </p:spPr>
        <p:txBody>
          <a:bodyPr lIns="0" tIns="0" rIns="0" bIns="0"/>
          <a:lstStyle>
            <a:lvl1pPr>
              <a:defRPr>
                <a:solidFill>
                  <a:schemeClr val="tx1">
                    <a:lumMod val="65000"/>
                    <a:lumOff val="35000"/>
                  </a:schemeClr>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Blank slide…</a:t>
            </a:r>
          </a:p>
          <a:p>
            <a:pPr lvl="1"/>
            <a:endParaRPr lang="en-US" dirty="0"/>
          </a:p>
        </p:txBody>
      </p:sp>
      <p:pic>
        <p:nvPicPr>
          <p:cNvPr id="4" name="Graphic 3">
            <a:extLst>
              <a:ext uri="{FF2B5EF4-FFF2-40B4-BE49-F238E27FC236}">
                <a16:creationId xmlns:a16="http://schemas.microsoft.com/office/drawing/2014/main" id="{A3BE9F1D-7CE4-0E43-99F4-680D962C36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42300" y="6219825"/>
            <a:ext cx="1714500" cy="609600"/>
          </a:xfrm>
          <a:prstGeom prst="rect">
            <a:avLst/>
          </a:prstGeom>
        </p:spPr>
      </p:pic>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71" r:id="rId3"/>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mod="1">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ascgenderwithagemarker.com/"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mailto:iasc-gam@un.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D43DB0-9F1B-F144-8990-0C23984A36B0}"/>
              </a:ext>
            </a:extLst>
          </p:cNvPr>
          <p:cNvSpPr>
            <a:spLocks noGrp="1"/>
          </p:cNvSpPr>
          <p:nvPr>
            <p:ph type="body" sz="quarter" idx="10"/>
          </p:nvPr>
        </p:nvSpPr>
        <p:spPr>
          <a:xfrm>
            <a:off x="971166" y="2989337"/>
            <a:ext cx="8712968" cy="1553716"/>
          </a:xfrm>
        </p:spPr>
        <p:txBody>
          <a:bodyPr/>
          <a:lstStyle/>
          <a:p>
            <a:r>
              <a:rPr lang="en-US" dirty="0"/>
              <a:t>The </a:t>
            </a:r>
          </a:p>
          <a:p>
            <a:r>
              <a:rPr lang="en-US" dirty="0" err="1"/>
              <a:t>iasc</a:t>
            </a:r>
            <a:r>
              <a:rPr lang="en-US" dirty="0"/>
              <a:t> gender with age marker</a:t>
            </a:r>
          </a:p>
        </p:txBody>
      </p:sp>
      <p:sp>
        <p:nvSpPr>
          <p:cNvPr id="3" name="Text Placeholder 2">
            <a:extLst>
              <a:ext uri="{FF2B5EF4-FFF2-40B4-BE49-F238E27FC236}">
                <a16:creationId xmlns:a16="http://schemas.microsoft.com/office/drawing/2014/main" id="{6A00155F-CAA9-014D-BA6B-91A2A707B1BC}"/>
              </a:ext>
            </a:extLst>
          </p:cNvPr>
          <p:cNvSpPr>
            <a:spLocks noGrp="1"/>
          </p:cNvSpPr>
          <p:nvPr>
            <p:ph type="body" sz="quarter" idx="11"/>
          </p:nvPr>
        </p:nvSpPr>
        <p:spPr/>
        <p:txBody>
          <a:bodyPr/>
          <a:lstStyle/>
          <a:p>
            <a:r>
              <a:rPr lang="en-US"/>
              <a:t>October </a:t>
            </a:r>
            <a:r>
              <a:rPr lang="en-US" dirty="0"/>
              <a:t>2019</a:t>
            </a:r>
          </a:p>
        </p:txBody>
      </p:sp>
    </p:spTree>
    <p:extLst>
      <p:ext uri="{BB962C8B-B14F-4D97-AF65-F5344CB8AC3E}">
        <p14:creationId xmlns:p14="http://schemas.microsoft.com/office/powerpoint/2010/main" val="2932214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4338" name="Picture 2" descr="E. GBV - Gender !">
            <a:extLst>
              <a:ext uri="{FF2B5EF4-FFF2-40B4-BE49-F238E27FC236}">
                <a16:creationId xmlns:a16="http://schemas.microsoft.com/office/drawing/2014/main" id="{79D80B8A-6A89-4374-816F-8E778AEB9E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96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6386" name="Picture 2" descr="F. Coordination">
            <a:extLst>
              <a:ext uri="{FF2B5EF4-FFF2-40B4-BE49-F238E27FC236}">
                <a16:creationId xmlns:a16="http://schemas.microsoft.com/office/drawing/2014/main" id="{6B4199AA-E80A-4601-B2B4-C930DCA602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923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7410" name="Picture 2" descr="F.Disaggregation">
            <a:extLst>
              <a:ext uri="{FF2B5EF4-FFF2-40B4-BE49-F238E27FC236}">
                <a16:creationId xmlns:a16="http://schemas.microsoft.com/office/drawing/2014/main" id="{F0898B14-0991-4091-B02D-BC060B9CA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92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8434" name="Picture 2" descr=" G.PARTICIPATION !">
            <a:extLst>
              <a:ext uri="{FF2B5EF4-FFF2-40B4-BE49-F238E27FC236}">
                <a16:creationId xmlns:a16="http://schemas.microsoft.com/office/drawing/2014/main" id="{878AAA17-B6CC-4EE9-B34E-F281C3DF3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8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9458" name="Picture 2" descr="G.Participation - Gender">
            <a:extLst>
              <a:ext uri="{FF2B5EF4-FFF2-40B4-BE49-F238E27FC236}">
                <a16:creationId xmlns:a16="http://schemas.microsoft.com/office/drawing/2014/main" id="{172D142A-2D61-461B-AE72-94EBC671A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544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20482" name="Picture 2" descr="G.Participation - Age">
            <a:extLst>
              <a:ext uri="{FF2B5EF4-FFF2-40B4-BE49-F238E27FC236}">
                <a16:creationId xmlns:a16="http://schemas.microsoft.com/office/drawing/2014/main" id="{FA76400F-1ED1-4EB3-95E0-11A52A970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67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21506" name="Picture 2" descr="H.Complaints !">
            <a:extLst>
              <a:ext uri="{FF2B5EF4-FFF2-40B4-BE49-F238E27FC236}">
                <a16:creationId xmlns:a16="http://schemas.microsoft.com/office/drawing/2014/main" id="{72E100B2-3BF4-481C-8A19-059920A3D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8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24578" name="Picture 2" descr="I.CWC ! ">
            <a:extLst>
              <a:ext uri="{FF2B5EF4-FFF2-40B4-BE49-F238E27FC236}">
                <a16:creationId xmlns:a16="http://schemas.microsoft.com/office/drawing/2014/main" id="{BE17FE3D-29CB-46E5-B7FB-80D31EF05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988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 Benefits Gender !">
            <a:extLst>
              <a:ext uri="{FF2B5EF4-FFF2-40B4-BE49-F238E27FC236}">
                <a16:creationId xmlns:a16="http://schemas.microsoft.com/office/drawing/2014/main" id="{F085B399-29B1-47E7-9E66-2DBFBB1071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56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66E8F6-E249-49D4-9BAD-E540D3F42A6F}"/>
              </a:ext>
            </a:extLst>
          </p:cNvPr>
          <p:cNvSpPr>
            <a:spLocks noGrp="1"/>
          </p:cNvSpPr>
          <p:nvPr>
            <p:ph type="body" sz="quarter" idx="13"/>
          </p:nvPr>
        </p:nvSpPr>
        <p:spPr/>
        <p:txBody>
          <a:bodyPr/>
          <a:lstStyle/>
          <a:p>
            <a:endParaRPr lang="en-US"/>
          </a:p>
        </p:txBody>
      </p:sp>
      <p:pic>
        <p:nvPicPr>
          <p:cNvPr id="2050" name="Picture 2" descr="J. Benefits - Age !">
            <a:extLst>
              <a:ext uri="{FF2B5EF4-FFF2-40B4-BE49-F238E27FC236}">
                <a16:creationId xmlns:a16="http://schemas.microsoft.com/office/drawing/2014/main" id="{A89663C2-9C6B-43B3-B185-90869CEC38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482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026" name="Picture 2" descr="A.Analysis ">
            <a:extLst>
              <a:ext uri="{FF2B5EF4-FFF2-40B4-BE49-F238E27FC236}">
                <a16:creationId xmlns:a16="http://schemas.microsoft.com/office/drawing/2014/main" id="{18F73DD4-F84F-4968-8DF1-393CB71F78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27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33794" name="Picture 2" descr="L.Problems !">
            <a:extLst>
              <a:ext uri="{FF2B5EF4-FFF2-40B4-BE49-F238E27FC236}">
                <a16:creationId xmlns:a16="http://schemas.microsoft.com/office/drawing/2014/main" id="{56A867E3-0165-4478-AA27-FCC7AD0CE5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91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34818" name="Picture 2" descr="L.Problems Gender">
            <a:extLst>
              <a:ext uri="{FF2B5EF4-FFF2-40B4-BE49-F238E27FC236}">
                <a16:creationId xmlns:a16="http://schemas.microsoft.com/office/drawing/2014/main" id="{64D0FD9B-694E-4B0E-92BC-027940E732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483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FC145B-A679-4E7A-BCF2-9A1EC46DF700}"/>
              </a:ext>
            </a:extLst>
          </p:cNvPr>
          <p:cNvSpPr>
            <a:spLocks noGrp="1"/>
          </p:cNvSpPr>
          <p:nvPr>
            <p:ph type="body" sz="quarter" idx="13"/>
          </p:nvPr>
        </p:nvSpPr>
        <p:spPr>
          <a:xfrm>
            <a:off x="717550" y="1261145"/>
            <a:ext cx="9258300" cy="5040560"/>
          </a:xfrm>
        </p:spPr>
        <p:txBody>
          <a:bodyPr/>
          <a:lstStyle/>
          <a:p>
            <a:r>
              <a:rPr lang="en-US" sz="4000" dirty="0"/>
              <a:t>Visit the site and try the GAM:</a:t>
            </a:r>
          </a:p>
          <a:p>
            <a:endParaRPr lang="en-US" sz="4000" dirty="0"/>
          </a:p>
          <a:p>
            <a:pPr algn="ctr"/>
            <a:r>
              <a:rPr lang="en-US" sz="4000" b="1" dirty="0">
                <a:hlinkClick r:id="rId3"/>
              </a:rPr>
              <a:t>https://iascgenderwithagemarker.com</a:t>
            </a:r>
            <a:endParaRPr lang="en-US" sz="4000" b="1" dirty="0"/>
          </a:p>
          <a:p>
            <a:endParaRPr lang="en-US" sz="4000" dirty="0"/>
          </a:p>
          <a:p>
            <a:r>
              <a:rPr lang="en-US" sz="4000" dirty="0"/>
              <a:t>Contact us to arrange a webinar :</a:t>
            </a:r>
          </a:p>
          <a:p>
            <a:endParaRPr lang="en-US" sz="4000" dirty="0"/>
          </a:p>
          <a:p>
            <a:pPr algn="ctr"/>
            <a:r>
              <a:rPr lang="en-US" sz="4000" b="1" dirty="0">
                <a:hlinkClick r:id="rId4"/>
              </a:rPr>
              <a:t>iasc-gam@un.org</a:t>
            </a:r>
            <a:endParaRPr lang="en-US" sz="4000" b="1" dirty="0"/>
          </a:p>
        </p:txBody>
      </p:sp>
    </p:spTree>
    <p:extLst>
      <p:ext uri="{BB962C8B-B14F-4D97-AF65-F5344CB8AC3E}">
        <p14:creationId xmlns:p14="http://schemas.microsoft.com/office/powerpoint/2010/main" val="2629492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4098" name="Picture 2" descr="B.Project Data !">
            <a:extLst>
              <a:ext uri="{FF2B5EF4-FFF2-40B4-BE49-F238E27FC236}">
                <a16:creationId xmlns:a16="http://schemas.microsoft.com/office/drawing/2014/main" id="{1BBDE1A4-D4A6-4D32-AEE8-47EAEDB77D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427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5122" name="Picture 2" descr="B.SADD Gender">
            <a:extLst>
              <a:ext uri="{FF2B5EF4-FFF2-40B4-BE49-F238E27FC236}">
                <a16:creationId xmlns:a16="http://schemas.microsoft.com/office/drawing/2014/main" id="{0B89DB50-52F5-44CB-9759-AB6E41AE3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0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7170" name="Picture 2" descr="C.Targeting Results">
            <a:extLst>
              <a:ext uri="{FF2B5EF4-FFF2-40B4-BE49-F238E27FC236}">
                <a16:creationId xmlns:a16="http://schemas.microsoft.com/office/drawing/2014/main" id="{44B0640D-4BD4-448F-9D32-C71D16C1EA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385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8194" name="Picture 2" descr="C.Missing out - Gender">
            <a:extLst>
              <a:ext uri="{FF2B5EF4-FFF2-40B4-BE49-F238E27FC236}">
                <a16:creationId xmlns:a16="http://schemas.microsoft.com/office/drawing/2014/main" id="{00AF6927-1637-4D82-9BCD-73E81B09E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340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0242" name="Picture 2" descr="D.Tailoring !">
            <a:extLst>
              <a:ext uri="{FF2B5EF4-FFF2-40B4-BE49-F238E27FC236}">
                <a16:creationId xmlns:a16="http://schemas.microsoft.com/office/drawing/2014/main" id="{A596109F-5E6B-4EE5-9C62-6450971C9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23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1266" name="Picture 2" descr="D.Tailoring - Gender">
            <a:extLst>
              <a:ext uri="{FF2B5EF4-FFF2-40B4-BE49-F238E27FC236}">
                <a16:creationId xmlns:a16="http://schemas.microsoft.com/office/drawing/2014/main" id="{5B1090BC-83B9-410B-B61F-AB3DBC848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532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B18F23-3C37-471A-879F-4BE9CEF336E6}"/>
              </a:ext>
            </a:extLst>
          </p:cNvPr>
          <p:cNvSpPr>
            <a:spLocks noGrp="1"/>
          </p:cNvSpPr>
          <p:nvPr>
            <p:ph type="body" sz="quarter" idx="11"/>
          </p:nvPr>
        </p:nvSpPr>
        <p:spPr/>
        <p:txBody>
          <a:bodyPr/>
          <a:lstStyle/>
          <a:p>
            <a:endParaRPr lang="en-US"/>
          </a:p>
        </p:txBody>
      </p:sp>
      <p:sp>
        <p:nvSpPr>
          <p:cNvPr id="7" name="Text Placeholder 6">
            <a:extLst>
              <a:ext uri="{FF2B5EF4-FFF2-40B4-BE49-F238E27FC236}">
                <a16:creationId xmlns:a16="http://schemas.microsoft.com/office/drawing/2014/main" id="{D3C500EB-C3FA-4DBA-98CB-C2DF6C31B42D}"/>
              </a:ext>
            </a:extLst>
          </p:cNvPr>
          <p:cNvSpPr>
            <a:spLocks noGrp="1"/>
          </p:cNvSpPr>
          <p:nvPr>
            <p:ph type="body" sz="quarter" idx="10"/>
          </p:nvPr>
        </p:nvSpPr>
        <p:spPr/>
        <p:txBody>
          <a:bodyPr/>
          <a:lstStyle/>
          <a:p>
            <a:endParaRPr lang="en-US"/>
          </a:p>
        </p:txBody>
      </p:sp>
      <p:pic>
        <p:nvPicPr>
          <p:cNvPr id="13314" name="Picture 2" descr="E.GBV Action !">
            <a:extLst>
              <a:ext uri="{FF2B5EF4-FFF2-40B4-BE49-F238E27FC236}">
                <a16:creationId xmlns:a16="http://schemas.microsoft.com/office/drawing/2014/main" id="{E71FAF02-9508-4E89-BBBB-7CF19EEA3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695325"/>
            <a:ext cx="940117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212364"/>
      </p:ext>
    </p:extLst>
  </p:cSld>
  <p:clrMapOvr>
    <a:masterClrMapping/>
  </p:clrMapOvr>
</p:sld>
</file>

<file path=ppt/theme/theme1.xml><?xml version="1.0" encoding="utf-8"?>
<a:theme xmlns:a="http://schemas.openxmlformats.org/drawingml/2006/main" name="GA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OCHA template</Template>
  <TotalTime>1840</TotalTime>
  <Words>1209</Words>
  <Application>Microsoft Office PowerPoint</Application>
  <PresentationFormat>Custom</PresentationFormat>
  <Paragraphs>76</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Roboto Slab</vt:lpstr>
      <vt:lpstr>Roboto</vt:lpstr>
      <vt:lpstr>Arial</vt:lpstr>
      <vt:lpstr>Calibri</vt:lpstr>
      <vt:lpstr>GAM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Opulencia</dc:creator>
  <cp:lastModifiedBy>Deborah Clifton</cp:lastModifiedBy>
  <cp:revision>101</cp:revision>
  <dcterms:created xsi:type="dcterms:W3CDTF">2018-05-31T09:48:25Z</dcterms:created>
  <dcterms:modified xsi:type="dcterms:W3CDTF">2019-10-23T17:12:57Z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ies>
</file>